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541" r:id="rId2"/>
    <p:sldId id="465" r:id="rId3"/>
    <p:sldId id="544" r:id="rId4"/>
    <p:sldId id="545" r:id="rId5"/>
    <p:sldId id="549" r:id="rId6"/>
    <p:sldId id="554" r:id="rId7"/>
    <p:sldId id="547" r:id="rId8"/>
    <p:sldId id="548" r:id="rId9"/>
    <p:sldId id="397" r:id="rId10"/>
    <p:sldId id="555" r:id="rId11"/>
    <p:sldId id="556" r:id="rId12"/>
    <p:sldId id="557" r:id="rId13"/>
    <p:sldId id="306" r:id="rId14"/>
    <p:sldId id="305" r:id="rId15"/>
    <p:sldId id="537" r:id="rId16"/>
    <p:sldId id="558" r:id="rId17"/>
    <p:sldId id="559" r:id="rId18"/>
    <p:sldId id="398" r:id="rId19"/>
    <p:sldId id="550" r:id="rId20"/>
    <p:sldId id="539" r:id="rId21"/>
    <p:sldId id="534" r:id="rId22"/>
    <p:sldId id="461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86425" autoAdjust="0"/>
  </p:normalViewPr>
  <p:slideViewPr>
    <p:cSldViewPr snapToGrid="0" snapToObjects="1">
      <p:cViewPr>
        <p:scale>
          <a:sx n="100" d="100"/>
          <a:sy n="100" d="100"/>
        </p:scale>
        <p:origin x="172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885DDB-7CDD-467A-863A-32E2C86EE956}" type="datetimeFigureOut">
              <a:rPr lang="en-US"/>
              <a:pPr>
                <a:defRPr/>
              </a:pPr>
              <a:t>11/5/17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42DF3FA-969F-44AA-8C4C-818114EEA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77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FD3448-CC1B-44C4-A60F-083A6C1C9400}" type="datetimeFigureOut">
              <a:rPr lang="en-US" smtClean="0"/>
              <a:pPr>
                <a:defRPr/>
              </a:pPr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3116B-E77D-43D6-BD91-89C739E32C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4F57F2-592B-4122-A16D-9AD0B70CAA33}" type="datetimeFigureOut">
              <a:rPr lang="en-US" smtClean="0"/>
              <a:pPr>
                <a:defRPr/>
              </a:pPr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548CE-B6CE-4F80-BC7A-8A607EFC2D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F20224-53ED-44BB-8D99-12A9F0DB1659}" type="datetimeFigureOut">
              <a:rPr lang="en-US" smtClean="0"/>
              <a:pPr>
                <a:defRPr/>
              </a:pPr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CFFE8-EE05-4FD8-BF8E-138983DFD2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8D8808-E95A-4547-917C-005B8CDA5987}" type="datetimeFigureOut">
              <a:rPr lang="en-US" smtClean="0"/>
              <a:pPr>
                <a:defRPr/>
              </a:pPr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14911-25FB-4F30-924E-1A45D6DA3E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24603F-172A-4463-9166-8254619A47C3}" type="datetimeFigureOut">
              <a:rPr lang="en-US" smtClean="0"/>
              <a:pPr>
                <a:defRPr/>
              </a:pPr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EF53D-98C6-4A1A-B736-86FF5A7DB1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5A6226-DDCC-4F37-817B-79A9F3895CD1}" type="datetimeFigureOut">
              <a:rPr lang="en-US" smtClean="0"/>
              <a:pPr>
                <a:defRPr/>
              </a:pPr>
              <a:t>11/5/17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5EAC5-8742-44F5-80E9-BC69525717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BE0027-82B6-4EF1-AAA0-B3378C0BA262}" type="datetimeFigureOut">
              <a:rPr lang="en-US" smtClean="0"/>
              <a:pPr>
                <a:defRPr/>
              </a:pPr>
              <a:t>11/5/17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6BFB8-2637-491F-AE7A-0A4E241A75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7CD490-75F4-44E6-8FCD-8B651F24DBC7}" type="datetimeFigureOut">
              <a:rPr lang="en-US" smtClean="0"/>
              <a:pPr>
                <a:defRPr/>
              </a:pPr>
              <a:t>11/5/17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882B9-8CC3-4FD6-84B1-997EA2162F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BC5BDE-B16C-494E-8579-AB62C0F05AA1}" type="datetimeFigureOut">
              <a:rPr lang="en-US" smtClean="0"/>
              <a:pPr>
                <a:defRPr/>
              </a:pPr>
              <a:t>11/5/17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2B9DC-48E1-42CE-AC50-E3E1C852A2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0C05B8-F10D-4A92-9E30-9C6B76B3DBBF}" type="datetimeFigureOut">
              <a:rPr lang="en-US" smtClean="0"/>
              <a:pPr>
                <a:defRPr/>
              </a:pPr>
              <a:t>11/5/17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06CF4-8BB2-478C-8F65-1DB831D44C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EBBF67-CBB2-42E5-91C9-CA88F6FD36AB}" type="datetimeFigureOut">
              <a:rPr lang="en-US" smtClean="0"/>
              <a:pPr>
                <a:defRPr/>
              </a:pPr>
              <a:t>11/5/17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80639-E151-4F39-AC01-79B8DEBF00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BD5816-B973-4704-B873-B08671B8B3E2}" type="datetimeFigureOut">
              <a:rPr lang="en-US" smtClean="0"/>
              <a:pPr>
                <a:defRPr/>
              </a:pPr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Carolyn.johnston@stgeorges.nhs.uk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0748-CA82-ED41-AEFE-5FE25F2C37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creen Shot 2016-11-02 at 14.33.58.png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9871" y="5969057"/>
            <a:ext cx="2927961" cy="888944"/>
          </a:xfrm>
          <a:prstGeom prst="rect">
            <a:avLst/>
          </a:prstGeom>
        </p:spPr>
      </p:pic>
      <p:pic>
        <p:nvPicPr>
          <p:cNvPr id="8" name="Picture 7" descr="Screen Shot 2016-11-02 at 14.33.58.png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400" y="6020390"/>
            <a:ext cx="1371599" cy="83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07457"/>
            <a:ext cx="7772400" cy="1470025"/>
          </a:xfrm>
        </p:spPr>
        <p:txBody>
          <a:bodyPr/>
          <a:lstStyle/>
          <a:p>
            <a:r>
              <a:rPr lang="en-US" b="1" dirty="0" smtClean="0"/>
              <a:t>Approaching NELA data</a:t>
            </a:r>
            <a:endParaRPr lang="en-US" b="1" dirty="0"/>
          </a:p>
        </p:txBody>
      </p:sp>
      <p:pic>
        <p:nvPicPr>
          <p:cNvPr id="4" name="Picture 3" descr="Screen Shot 2016-11-02 at 14.33.58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" y="4152900"/>
            <a:ext cx="9142768" cy="252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2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libri" charset="0"/>
              </a:rPr>
              <a:t>Establishing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latin typeface="Calibri" charset="0"/>
              </a:rPr>
              <a:t>Outcome measures</a:t>
            </a:r>
          </a:p>
          <a:p>
            <a:pPr lvl="1"/>
            <a:r>
              <a:rPr lang="en-GB" sz="2000" dirty="0">
                <a:latin typeface="Calibri" charset="0"/>
              </a:rPr>
              <a:t>R</a:t>
            </a:r>
            <a:r>
              <a:rPr lang="en-GB" sz="2000" dirty="0" smtClean="0">
                <a:latin typeface="Calibri" charset="0"/>
              </a:rPr>
              <a:t>eflect </a:t>
            </a:r>
            <a:r>
              <a:rPr lang="en-GB" sz="2000" dirty="0" smtClean="0">
                <a:latin typeface="Calibri" charset="0"/>
              </a:rPr>
              <a:t>the impact on a patient and demonstrate the end result of doing </a:t>
            </a:r>
            <a:r>
              <a:rPr lang="en-GB" sz="2000" dirty="0" smtClean="0">
                <a:latin typeface="Calibri" charset="0"/>
              </a:rPr>
              <a:t>things</a:t>
            </a:r>
            <a:endParaRPr lang="en-GB" sz="2000" dirty="0" smtClean="0">
              <a:latin typeface="Calibri" charset="0"/>
            </a:endParaRPr>
          </a:p>
          <a:p>
            <a:pPr lvl="1"/>
            <a:r>
              <a:rPr lang="en-GB" sz="2000" dirty="0" smtClean="0">
                <a:latin typeface="Calibri" charset="0"/>
              </a:rPr>
              <a:t>NELA outcomes are mortality, </a:t>
            </a:r>
            <a:r>
              <a:rPr lang="en-GB" sz="2000" dirty="0" smtClean="0">
                <a:latin typeface="Calibri" charset="0"/>
              </a:rPr>
              <a:t>length </a:t>
            </a:r>
            <a:r>
              <a:rPr lang="en-GB" sz="2000" dirty="0" smtClean="0">
                <a:latin typeface="Calibri" charset="0"/>
              </a:rPr>
              <a:t>of stay and complications (unplanned returns to theatres, unplanned admission to ITU)</a:t>
            </a:r>
          </a:p>
          <a:p>
            <a:pPr marL="457200" lvl="1" indent="0">
              <a:buNone/>
            </a:pPr>
            <a:endParaRPr lang="en-GB" dirty="0" smtClean="0">
              <a:latin typeface="Calibri" charset="0"/>
            </a:endParaRPr>
          </a:p>
          <a:p>
            <a:r>
              <a:rPr lang="en-GB" sz="2800" dirty="0" smtClean="0">
                <a:latin typeface="Calibri" charset="0"/>
              </a:rPr>
              <a:t>Process measures</a:t>
            </a:r>
          </a:p>
          <a:p>
            <a:pPr lvl="1"/>
            <a:r>
              <a:rPr lang="en-GB" sz="2000" dirty="0">
                <a:latin typeface="Calibri" charset="0"/>
              </a:rPr>
              <a:t>R</a:t>
            </a:r>
            <a:r>
              <a:rPr lang="en-GB" sz="2000" smtClean="0">
                <a:latin typeface="Calibri" charset="0"/>
              </a:rPr>
              <a:t>eflect </a:t>
            </a:r>
            <a:r>
              <a:rPr lang="en-GB" sz="2000" dirty="0" smtClean="0">
                <a:latin typeface="Calibri" charset="0"/>
              </a:rPr>
              <a:t>the things that you do (processes) and how systems </a:t>
            </a:r>
            <a:r>
              <a:rPr lang="en-GB" sz="2000" smtClean="0">
                <a:latin typeface="Calibri" charset="0"/>
              </a:rPr>
              <a:t>are </a:t>
            </a:r>
            <a:r>
              <a:rPr lang="en-GB" sz="2000" smtClean="0">
                <a:latin typeface="Calibri" charset="0"/>
              </a:rPr>
              <a:t>operating</a:t>
            </a:r>
            <a:endParaRPr lang="en-GB" sz="2000" dirty="0" smtClean="0">
              <a:latin typeface="Calibri" charset="0"/>
            </a:endParaRPr>
          </a:p>
          <a:p>
            <a:pPr lvl="1"/>
            <a:r>
              <a:rPr lang="en-GB" sz="2000" dirty="0" smtClean="0">
                <a:latin typeface="Calibri" charset="0"/>
              </a:rPr>
              <a:t>NELA process measures include admission to ITU, treatment parameters in sepsis, consultant delivered care </a:t>
            </a:r>
            <a:r>
              <a:rPr lang="en-GB" sz="2000" dirty="0" err="1" smtClean="0">
                <a:latin typeface="Calibri" charset="0"/>
              </a:rPr>
              <a:t>etc</a:t>
            </a:r>
            <a:r>
              <a:rPr lang="en-GB" sz="2000" dirty="0" smtClean="0">
                <a:latin typeface="Calibri" charset="0"/>
              </a:rPr>
              <a:t> </a:t>
            </a:r>
            <a:r>
              <a:rPr lang="en-GB" sz="2000" dirty="0" err="1" smtClean="0">
                <a:latin typeface="Calibri" charset="0"/>
              </a:rPr>
              <a:t>etc</a:t>
            </a:r>
            <a:endParaRPr lang="en-GB" sz="20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libri" charset="0"/>
              </a:rPr>
              <a:t>Why use a run chart?</a:t>
            </a:r>
            <a:endParaRPr lang="en-US" dirty="0"/>
          </a:p>
        </p:txBody>
      </p:sp>
      <p:pic>
        <p:nvPicPr>
          <p:cNvPr id="4" name="Picture 3" descr="Screen Shot 2016-04-06 at 19.12.2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5" b="677"/>
          <a:stretch/>
        </p:blipFill>
        <p:spPr>
          <a:xfrm>
            <a:off x="747549" y="1435100"/>
            <a:ext cx="7648902" cy="49911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132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Calibri" charset="0"/>
              </a:rPr>
              <a:t>Why use a run chart?</a:t>
            </a:r>
            <a:endParaRPr lang="en-US" sz="3600" dirty="0"/>
          </a:p>
        </p:txBody>
      </p:sp>
      <p:pic>
        <p:nvPicPr>
          <p:cNvPr id="4" name="Picture 3" descr="Screen Shot 2016-04-06 at 19.12.3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2" t="937" r="921" b="959"/>
          <a:stretch/>
        </p:blipFill>
        <p:spPr>
          <a:xfrm>
            <a:off x="901699" y="1409701"/>
            <a:ext cx="7340601" cy="48768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7592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latin typeface="Calibri" charset="0"/>
              </a:rPr>
              <a:t>Run chart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latin typeface="Calibri" charset="0"/>
              </a:rPr>
              <a:t>Line graph where </a:t>
            </a:r>
            <a:r>
              <a:rPr lang="en-GB" sz="2800" dirty="0" smtClean="0">
                <a:latin typeface="Calibri" charset="0"/>
              </a:rPr>
              <a:t>your </a:t>
            </a:r>
            <a:r>
              <a:rPr lang="en-GB" sz="2800" dirty="0">
                <a:latin typeface="Calibri" charset="0"/>
              </a:rPr>
              <a:t>measure (y-axis) is plotted over time (x-axis)</a:t>
            </a:r>
          </a:p>
          <a:p>
            <a:endParaRPr lang="en-GB" sz="2800" dirty="0">
              <a:latin typeface="Calibri" charset="0"/>
            </a:endParaRPr>
          </a:p>
          <a:p>
            <a:r>
              <a:rPr lang="en-GB" sz="2800" dirty="0" smtClean="0">
                <a:latin typeface="Calibri" charset="0"/>
              </a:rPr>
              <a:t>Usually </a:t>
            </a:r>
            <a:r>
              <a:rPr lang="en-GB" sz="2800" dirty="0">
                <a:latin typeface="Calibri" charset="0"/>
              </a:rPr>
              <a:t>plotted with a median</a:t>
            </a:r>
          </a:p>
          <a:p>
            <a:endParaRPr lang="en-GB" sz="2800" dirty="0">
              <a:latin typeface="Calibri" charset="0"/>
            </a:endParaRPr>
          </a:p>
          <a:p>
            <a:r>
              <a:rPr lang="en-GB" sz="2800" dirty="0">
                <a:latin typeface="Calibri" charset="0"/>
              </a:rPr>
              <a:t>Effects of changes or interventions can be easily </a:t>
            </a:r>
            <a:r>
              <a:rPr lang="en-GB" sz="2800" dirty="0" smtClean="0">
                <a:latin typeface="Calibri" charset="0"/>
              </a:rPr>
              <a:t>visualised and understood over time</a:t>
            </a:r>
            <a:endParaRPr lang="en-GB" sz="2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latin typeface="Calibri" charset="0"/>
              </a:rPr>
              <a:t>Run chart</a:t>
            </a:r>
          </a:p>
        </p:txBody>
      </p:sp>
      <p:pic>
        <p:nvPicPr>
          <p:cNvPr id="5" name="Picture 4" descr="Screen Shot 2017-08-08 at 21.25.22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9896" y="1572808"/>
            <a:ext cx="6295977" cy="47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7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25197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latin typeface="Calibri" charset="0"/>
              </a:rPr>
              <a:t>Run </a:t>
            </a:r>
            <a:r>
              <a:rPr lang="en-GB" sz="4000" dirty="0" smtClean="0">
                <a:latin typeface="Calibri" charset="0"/>
              </a:rPr>
              <a:t>chart rules- </a:t>
            </a:r>
            <a:br>
              <a:rPr lang="en-GB" sz="4000" dirty="0" smtClean="0">
                <a:latin typeface="Calibri" charset="0"/>
              </a:rPr>
            </a:br>
            <a:r>
              <a:rPr lang="en-GB" sz="3200" dirty="0" smtClean="0">
                <a:latin typeface="Calibri" charset="0"/>
              </a:rPr>
              <a:t>1. Trend - 6 data points moving in same direction</a:t>
            </a:r>
            <a:endParaRPr lang="en-GB" sz="3200" dirty="0">
              <a:latin typeface="Calibri" charset="0"/>
            </a:endParaRP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456" y="1699834"/>
            <a:ext cx="6003544" cy="4575966"/>
          </a:xfrm>
          <a:noFill/>
        </p:spPr>
      </p:pic>
      <p:sp>
        <p:nvSpPr>
          <p:cNvPr id="3" name="Donut 2"/>
          <p:cNvSpPr/>
          <p:nvPr/>
        </p:nvSpPr>
        <p:spPr>
          <a:xfrm rot="19871479">
            <a:off x="4841009" y="1895572"/>
            <a:ext cx="1045334" cy="2959273"/>
          </a:xfrm>
          <a:prstGeom prst="donut">
            <a:avLst>
              <a:gd name="adj" fmla="val 357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8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25197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latin typeface="Calibri" charset="0"/>
              </a:rPr>
              <a:t>Run chart rules:</a:t>
            </a:r>
            <a:r>
              <a:rPr lang="en-GB" sz="4800" dirty="0" smtClean="0">
                <a:latin typeface="Calibri" charset="0"/>
              </a:rPr>
              <a:t/>
            </a:r>
            <a:br>
              <a:rPr lang="en-GB" sz="4800" dirty="0" smtClean="0">
                <a:latin typeface="Calibri" charset="0"/>
              </a:rPr>
            </a:br>
            <a:r>
              <a:rPr lang="en-GB" sz="3200" dirty="0" smtClean="0">
                <a:latin typeface="Calibri" charset="0"/>
              </a:rPr>
              <a:t>2. Shift - 5 data points in a row below/above the median line </a:t>
            </a:r>
            <a:endParaRPr lang="en-GB" sz="3200" dirty="0">
              <a:latin typeface="Calibri" charset="0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29" y="1699834"/>
            <a:ext cx="5998341" cy="4572000"/>
          </a:xfrm>
          <a:noFill/>
        </p:spPr>
      </p:pic>
      <p:sp>
        <p:nvSpPr>
          <p:cNvPr id="7" name="Donut 6"/>
          <p:cNvSpPr/>
          <p:nvPr/>
        </p:nvSpPr>
        <p:spPr>
          <a:xfrm rot="16200000">
            <a:off x="5511993" y="2641106"/>
            <a:ext cx="1303580" cy="2959273"/>
          </a:xfrm>
          <a:prstGeom prst="donut">
            <a:avLst>
              <a:gd name="adj" fmla="val 357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1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25197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Calibri" charset="0"/>
              </a:rPr>
              <a:t>Run chart rules:</a:t>
            </a:r>
            <a:r>
              <a:rPr lang="en-GB" sz="4800" dirty="0" smtClean="0">
                <a:latin typeface="Calibri" charset="0"/>
              </a:rPr>
              <a:t/>
            </a:r>
            <a:br>
              <a:rPr lang="en-GB" sz="4800" dirty="0" smtClean="0">
                <a:latin typeface="Calibri" charset="0"/>
              </a:rPr>
            </a:br>
            <a:r>
              <a:rPr lang="en-GB" sz="2900" dirty="0" smtClean="0">
                <a:latin typeface="Calibri" charset="0"/>
              </a:rPr>
              <a:t>3. Astronomical data point</a:t>
            </a:r>
            <a:endParaRPr lang="en-GB" sz="2900" dirty="0">
              <a:latin typeface="Calibri" charset="0"/>
            </a:endParaRPr>
          </a:p>
        </p:txBody>
      </p:sp>
      <p:pic>
        <p:nvPicPr>
          <p:cNvPr id="8" name="Picture 7" descr="interpreting-a-run-chart4-astronomical-poi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44" y="1638086"/>
            <a:ext cx="7200305" cy="436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4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4117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FF0000"/>
                </a:solidFill>
              </a:rPr>
              <a:t>NELA data access:</a:t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>A short bit on SPC charts</a:t>
            </a:r>
          </a:p>
        </p:txBody>
      </p:sp>
    </p:spTree>
    <p:extLst>
      <p:ext uri="{BB962C8B-B14F-4D97-AF65-F5344CB8AC3E}">
        <p14:creationId xmlns:p14="http://schemas.microsoft.com/office/powerpoint/2010/main" val="161383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7" t="10666" r="15417" b="8000"/>
          <a:stretch/>
        </p:blipFill>
        <p:spPr>
          <a:xfrm>
            <a:off x="0" y="151178"/>
            <a:ext cx="9144000" cy="6706822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>
          <a:xfrm rot="16200000">
            <a:off x="2464644" y="2197938"/>
            <a:ext cx="1052245" cy="2019476"/>
          </a:xfrm>
          <a:prstGeom prst="donut">
            <a:avLst>
              <a:gd name="adj" fmla="val 357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0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1"/>
          <p:cNvSpPr>
            <a:spLocks noGrp="1"/>
          </p:cNvSpPr>
          <p:nvPr>
            <p:ph sz="half" idx="1"/>
          </p:nvPr>
        </p:nvSpPr>
        <p:spPr>
          <a:xfrm>
            <a:off x="3810000" y="471889"/>
            <a:ext cx="5091114" cy="5903511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alibri" charset="0"/>
              </a:rPr>
              <a:t>How to access  &amp; process your NELA data</a:t>
            </a:r>
          </a:p>
          <a:p>
            <a:endParaRPr lang="en-GB" sz="4000" dirty="0">
              <a:latin typeface="Calibri" charset="0"/>
            </a:endParaRPr>
          </a:p>
          <a:p>
            <a:r>
              <a:rPr lang="en-GB" sz="4000" dirty="0" smtClean="0">
                <a:latin typeface="Calibri" charset="0"/>
              </a:rPr>
              <a:t>(Short) guide to run charts </a:t>
            </a:r>
          </a:p>
          <a:p>
            <a:endParaRPr lang="en-GB" sz="4000" dirty="0">
              <a:latin typeface="Calibri" charset="0"/>
            </a:endParaRPr>
          </a:p>
          <a:p>
            <a:r>
              <a:rPr lang="en-GB" sz="4000" dirty="0" smtClean="0">
                <a:latin typeface="Calibri" charset="0"/>
              </a:rPr>
              <a:t>(Even shorter) intro to SPC</a:t>
            </a:r>
          </a:p>
        </p:txBody>
      </p:sp>
      <p:pic>
        <p:nvPicPr>
          <p:cNvPr id="15362" name="Picture 2" descr="on-the-menu-logo-nov-08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2879725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7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715"/>
            <a:ext cx="8229600" cy="1143000"/>
          </a:xfrm>
        </p:spPr>
        <p:txBody>
          <a:bodyPr/>
          <a:lstStyle/>
          <a:p>
            <a:r>
              <a:rPr lang="en-GB" sz="4000" dirty="0" smtClean="0">
                <a:latin typeface="Calibri" charset="0"/>
              </a:rPr>
              <a:t>SPC (</a:t>
            </a:r>
            <a:r>
              <a:rPr lang="en-GB" sz="4000" dirty="0" err="1">
                <a:latin typeface="Calibri" charset="0"/>
              </a:rPr>
              <a:t>S</a:t>
            </a:r>
            <a:r>
              <a:rPr lang="en-GB" sz="4000" dirty="0" err="1" smtClean="0">
                <a:latin typeface="Calibri" charset="0"/>
              </a:rPr>
              <a:t>hewhart</a:t>
            </a:r>
            <a:r>
              <a:rPr lang="en-GB" sz="4000" dirty="0" smtClean="0">
                <a:latin typeface="Calibri" charset="0"/>
              </a:rPr>
              <a:t>) </a:t>
            </a:r>
            <a:r>
              <a:rPr lang="en-GB" sz="4000" dirty="0">
                <a:latin typeface="Calibri" charset="0"/>
              </a:rPr>
              <a:t>chart</a:t>
            </a:r>
          </a:p>
        </p:txBody>
      </p:sp>
      <p:pic>
        <p:nvPicPr>
          <p:cNvPr id="3" name="Picture 2" descr="Screen Shot 2017-08-08 at 21.50.1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0" r="3934"/>
          <a:stretch/>
        </p:blipFill>
        <p:spPr>
          <a:xfrm>
            <a:off x="457199" y="874352"/>
            <a:ext cx="5815697" cy="5473137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5523597" y="4773850"/>
            <a:ext cx="1752073" cy="56439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Control limits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350290" y="1919447"/>
            <a:ext cx="1752073" cy="56439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Control limits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7691" y="2613184"/>
            <a:ext cx="17991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Set mathematically, if measures go outside these then the process is not stable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0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 animBg="1"/>
      <p:bldP spid="7" grpId="2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>
                <a:latin typeface="Calibri" charset="0"/>
              </a:rPr>
              <a:t>Recap of this session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 smtClean="0">
                <a:latin typeface="Calibri" charset="0"/>
              </a:rPr>
              <a:t>Understand how to access and manipulate your NELA data</a:t>
            </a:r>
            <a:br>
              <a:rPr lang="en-GB" sz="3000" dirty="0" smtClean="0">
                <a:latin typeface="Calibri" charset="0"/>
              </a:rPr>
            </a:br>
            <a:endParaRPr lang="en-GB" sz="3000" dirty="0" smtClean="0">
              <a:latin typeface="Calibri" charset="0"/>
            </a:endParaRPr>
          </a:p>
          <a:p>
            <a:r>
              <a:rPr lang="en-GB" sz="3000" dirty="0" smtClean="0">
                <a:latin typeface="Calibri" charset="0"/>
              </a:rPr>
              <a:t>Understand the basis for using run charts and some simple rules of interpretation</a:t>
            </a:r>
            <a:br>
              <a:rPr lang="en-GB" sz="3000" dirty="0" smtClean="0">
                <a:latin typeface="Calibri" charset="0"/>
              </a:rPr>
            </a:br>
            <a:endParaRPr lang="en-GB" sz="3000" dirty="0" smtClean="0">
              <a:latin typeface="Calibri" charset="0"/>
            </a:endParaRPr>
          </a:p>
          <a:p>
            <a:r>
              <a:rPr lang="en-GB" sz="3000" dirty="0" smtClean="0">
                <a:latin typeface="Calibri" charset="0"/>
              </a:rPr>
              <a:t>(Introduction to SPC charts)</a:t>
            </a:r>
          </a:p>
        </p:txBody>
      </p:sp>
    </p:spTree>
    <p:extLst>
      <p:ext uri="{BB962C8B-B14F-4D97-AF65-F5344CB8AC3E}">
        <p14:creationId xmlns:p14="http://schemas.microsoft.com/office/powerpoint/2010/main" val="1364120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Any questions?</a:t>
            </a:r>
          </a:p>
        </p:txBody>
      </p:sp>
      <p:pic>
        <p:nvPicPr>
          <p:cNvPr id="32770" name="Content Placeholder 3" descr="question-time-Janet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2988" y="1557338"/>
            <a:ext cx="6851650" cy="3767137"/>
          </a:xfrm>
        </p:spPr>
      </p:pic>
    </p:spTree>
    <p:extLst>
      <p:ext uri="{BB962C8B-B14F-4D97-AF65-F5344CB8AC3E}">
        <p14:creationId xmlns:p14="http://schemas.microsoft.com/office/powerpoint/2010/main" val="693871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in to your NELA data</a:t>
            </a:r>
            <a:r>
              <a:rPr lang="mr-IN" dirty="0" smtClean="0"/>
              <a:t>…</a:t>
            </a:r>
            <a:r>
              <a:rPr lang="en-GB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26"/>
          <a:stretch/>
        </p:blipFill>
        <p:spPr>
          <a:xfrm>
            <a:off x="0" y="1277257"/>
            <a:ext cx="9144000" cy="558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QI dashboard reports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0444" r="15277" b="21662"/>
          <a:stretch/>
        </p:blipFill>
        <p:spPr>
          <a:xfrm>
            <a:off x="0" y="1292869"/>
            <a:ext cx="9144000" cy="556513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84115" y="2347992"/>
            <a:ext cx="834880" cy="40790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2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QI dashboard reports</a:t>
            </a:r>
            <a:endParaRPr lang="en-US" dirty="0"/>
          </a:p>
        </p:txBody>
      </p:sp>
      <p:pic>
        <p:nvPicPr>
          <p:cNvPr id="3" name="Picture 2" descr="Screen Shot 2017-08-08 at 21.24.10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00" t="18641" r="19627" b="1964"/>
          <a:stretch/>
        </p:blipFill>
        <p:spPr>
          <a:xfrm>
            <a:off x="905611" y="1419601"/>
            <a:ext cx="7196079" cy="532312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354649" y="3290422"/>
            <a:ext cx="1652768" cy="29097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61319" y="3105757"/>
            <a:ext cx="231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Chose date range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354649" y="3460160"/>
            <a:ext cx="488571" cy="30335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09595" y="3679646"/>
            <a:ext cx="266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Chose locked/unlocked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2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2" animBg="1"/>
      <p:bldP spid="4" grpId="0"/>
      <p:bldP spid="4" grpId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QI dashboard reports</a:t>
            </a:r>
            <a:endParaRPr lang="en-US" dirty="0"/>
          </a:p>
        </p:txBody>
      </p:sp>
      <p:pic>
        <p:nvPicPr>
          <p:cNvPr id="9" name="Picture 8" descr="Screen Shot 2017-08-08 at 21.24.10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28" t="7387" r="4801" b="5590"/>
          <a:stretch/>
        </p:blipFill>
        <p:spPr>
          <a:xfrm>
            <a:off x="139699" y="1610989"/>
            <a:ext cx="8775701" cy="4678651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>
            <a:off x="4199281" y="4232513"/>
            <a:ext cx="1752073" cy="56439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Hospital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6630724" y="3950314"/>
            <a:ext cx="1966746" cy="56439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Hospital median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5598613" y="3327384"/>
            <a:ext cx="1752073" cy="56439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ational data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Exporting dataset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t="10444" r="15279" b="24562"/>
          <a:stretch/>
        </p:blipFill>
        <p:spPr>
          <a:xfrm>
            <a:off x="0" y="1498600"/>
            <a:ext cx="9144000" cy="5359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82627" y="3475184"/>
            <a:ext cx="1101673" cy="38561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6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Exporting data</a:t>
            </a:r>
            <a:endParaRPr lang="en-US" dirty="0"/>
          </a:p>
        </p:txBody>
      </p:sp>
      <p:pic>
        <p:nvPicPr>
          <p:cNvPr id="7" name="Picture 6" descr="Screen Shot 2017-08-08 at 21.25.33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16" t="13920" r="20139" b="3117"/>
          <a:stretch/>
        </p:blipFill>
        <p:spPr>
          <a:xfrm>
            <a:off x="1123950" y="1333499"/>
            <a:ext cx="6896100" cy="54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4117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FF0000"/>
                </a:solidFill>
              </a:rPr>
              <a:t>NELA data approaches:</a:t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>using run charts</a:t>
            </a:r>
          </a:p>
        </p:txBody>
      </p:sp>
    </p:spTree>
    <p:extLst>
      <p:ext uri="{BB962C8B-B14F-4D97-AF65-F5344CB8AC3E}">
        <p14:creationId xmlns:p14="http://schemas.microsoft.com/office/powerpoint/2010/main" val="161383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10926</TotalTime>
  <Words>240</Words>
  <Application>Microsoft Macintosh PowerPoint</Application>
  <PresentationFormat>On-screen Show (4:3)</PresentationFormat>
  <Paragraphs>48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Calibri Light</vt:lpstr>
      <vt:lpstr>Mangal</vt:lpstr>
      <vt:lpstr>Arial</vt:lpstr>
      <vt:lpstr>Office Theme</vt:lpstr>
      <vt:lpstr>Approaching NELA data</vt:lpstr>
      <vt:lpstr>PowerPoint Presentation</vt:lpstr>
      <vt:lpstr>Log in to your NELA data….</vt:lpstr>
      <vt:lpstr>Access QI dashboard reports</vt:lpstr>
      <vt:lpstr>Access QI dashboard reports</vt:lpstr>
      <vt:lpstr>Access QI dashboard reports</vt:lpstr>
      <vt:lpstr>Exporting dataset</vt:lpstr>
      <vt:lpstr>Exporting data</vt:lpstr>
      <vt:lpstr>NELA data approaches: using run charts</vt:lpstr>
      <vt:lpstr>Establishing measures</vt:lpstr>
      <vt:lpstr>Why use a run chart?</vt:lpstr>
      <vt:lpstr>Why use a run chart?</vt:lpstr>
      <vt:lpstr>Run chart</vt:lpstr>
      <vt:lpstr>Run chart</vt:lpstr>
      <vt:lpstr>Run chart rules-  1. Trend - 6 data points moving in same direction</vt:lpstr>
      <vt:lpstr>Run chart rules: 2. Shift - 5 data points in a row below/above the median line </vt:lpstr>
      <vt:lpstr>Run chart rules: 3. Astronomical data point</vt:lpstr>
      <vt:lpstr>NELA data access: A short bit on SPC charts</vt:lpstr>
      <vt:lpstr>PowerPoint Presentation</vt:lpstr>
      <vt:lpstr>SPC (Shewhart) chart</vt:lpstr>
      <vt:lpstr>Recap of this session</vt:lpstr>
      <vt:lpstr>Any questions?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Cheung</dc:creator>
  <cp:lastModifiedBy>Tom Poulton</cp:lastModifiedBy>
  <cp:revision>76</cp:revision>
  <dcterms:created xsi:type="dcterms:W3CDTF">2012-05-26T21:48:38Z</dcterms:created>
  <dcterms:modified xsi:type="dcterms:W3CDTF">2017-11-05T22:05:38Z</dcterms:modified>
</cp:coreProperties>
</file>